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335" r:id="rId3"/>
    <p:sldId id="328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6" r:id="rId14"/>
    <p:sldId id="347" r:id="rId15"/>
    <p:sldId id="34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65" userDrawn="1">
          <p15:clr>
            <a:srgbClr val="A4A3A4"/>
          </p15:clr>
        </p15:guide>
        <p15:guide id="4" pos="70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6ED4"/>
    <a:srgbClr val="A8C8F7"/>
    <a:srgbClr val="166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5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31" y="31"/>
      </p:cViewPr>
      <p:guideLst>
        <p:guide orient="horz" pos="2160"/>
        <p:guide pos="3840"/>
        <p:guide pos="665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2E9A7-682B-46FD-BC4A-6107168D5116}" type="datetimeFigureOut">
              <a:rPr lang="zh-CN" altLang="en-US" smtClean="0"/>
              <a:t>2024/1/22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8C5DF-0E91-4829-8EB2-D640E95B0E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521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8C5DF-0E91-4829-8EB2-D640E95B0EE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115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8C5DF-0E91-4829-8EB2-D640E95B0EE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567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8C5DF-0E91-4829-8EB2-D640E95B0EE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239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1CFB004-0BE2-6594-A684-1D414144F1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35A2DA-1F7F-032D-860F-9434CD42A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BB46C-15FD-477F-AEAC-2240925A5F40}" type="datetimeFigureOut">
              <a:rPr lang="zh-CN" altLang="en-US" smtClean="0"/>
              <a:t>2024/1/22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57E8D6-1867-44DE-9D94-87167BA4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D4DE6E-0DF7-8A53-34F4-4203A502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A56C0-451C-4745-96B8-116ACE4EE4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656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1CFB004-0BE2-6594-A684-1D414144F1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DC9B0809-15D3-2458-4284-226641BF99A6}"/>
              </a:ext>
            </a:extLst>
          </p:cNvPr>
          <p:cNvSpPr/>
          <p:nvPr userDrawn="1"/>
        </p:nvSpPr>
        <p:spPr>
          <a:xfrm>
            <a:off x="3954585" y="6297712"/>
            <a:ext cx="13995400" cy="4521638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5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2F2100B-A889-8634-93AB-DDE80113E847}"/>
              </a:ext>
            </a:extLst>
          </p:cNvPr>
          <p:cNvSpPr/>
          <p:nvPr userDrawn="1"/>
        </p:nvSpPr>
        <p:spPr>
          <a:xfrm>
            <a:off x="9280566" y="5848654"/>
            <a:ext cx="2565791" cy="2565791"/>
          </a:xfrm>
          <a:prstGeom prst="ellipse">
            <a:avLst/>
          </a:prstGeom>
          <a:gradFill flip="none" rotWithShape="1">
            <a:gsLst>
              <a:gs pos="0">
                <a:srgbClr val="166CEA">
                  <a:alpha val="0"/>
                </a:srgbClr>
              </a:gs>
              <a:gs pos="100000">
                <a:srgbClr val="A86ED4"/>
              </a:gs>
            </a:gsLst>
            <a:lin ang="0" scaled="1"/>
            <a:tileRect/>
          </a:gradFill>
          <a:ln w="25400">
            <a:noFill/>
          </a:ln>
          <a:effectLst>
            <a:innerShdw blurRad="12700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95FD2C3-E888-5381-AEF1-6A999FD4221D}"/>
              </a:ext>
            </a:extLst>
          </p:cNvPr>
          <p:cNvSpPr/>
          <p:nvPr userDrawn="1"/>
        </p:nvSpPr>
        <p:spPr>
          <a:xfrm>
            <a:off x="66820" y="777448"/>
            <a:ext cx="521625" cy="521625"/>
          </a:xfrm>
          <a:prstGeom prst="ellipse">
            <a:avLst/>
          </a:prstGeom>
          <a:gradFill>
            <a:gsLst>
              <a:gs pos="0">
                <a:srgbClr val="166CEA">
                  <a:alpha val="0"/>
                </a:srgbClr>
              </a:gs>
              <a:gs pos="100000">
                <a:srgbClr val="A86ED4">
                  <a:alpha val="30000"/>
                </a:srgbClr>
              </a:gs>
            </a:gsLst>
            <a:lin ang="5400000" scaled="1"/>
          </a:gradFill>
          <a:ln w="25400">
            <a:noFill/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013C89-AD0D-1108-45B8-F7239EEF102E}"/>
              </a:ext>
            </a:extLst>
          </p:cNvPr>
          <p:cNvSpPr/>
          <p:nvPr userDrawn="1"/>
        </p:nvSpPr>
        <p:spPr>
          <a:xfrm>
            <a:off x="7888310" y="69562"/>
            <a:ext cx="4303690" cy="6452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cap="none" spc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Expert</a:t>
            </a:r>
            <a:r>
              <a:rPr lang="zh-CN" altLang="en-US" sz="3600" b="1" cap="none" spc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电子实验室</a:t>
            </a:r>
          </a:p>
        </p:txBody>
      </p:sp>
    </p:spTree>
    <p:extLst>
      <p:ext uri="{BB962C8B-B14F-4D97-AF65-F5344CB8AC3E}">
        <p14:creationId xmlns:p14="http://schemas.microsoft.com/office/powerpoint/2010/main" val="278630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202FE8B-13C4-C28A-652F-1F0600A9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9BDA5B-673A-5E82-C1A0-E7FB903AC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818CE9-BF30-F825-699A-FFF07B295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BB46C-15FD-477F-AEAC-2240925A5F40}" type="datetimeFigureOut">
              <a:rPr lang="zh-CN" altLang="en-US" smtClean="0"/>
              <a:t>2024/1/22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FCE39D-21DB-4270-AD35-CB4728C74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002F6C-8567-F71D-8022-1898E413C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A56C0-451C-4745-96B8-116ACE4EE4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49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30E811-2067-D578-7A25-ED35BCC38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34" y="1103503"/>
            <a:ext cx="3584028" cy="35840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1DE3F0-3885-F2CE-9F89-C3575F4C4492}"/>
              </a:ext>
            </a:extLst>
          </p:cNvPr>
          <p:cNvSpPr txBox="1"/>
          <p:nvPr/>
        </p:nvSpPr>
        <p:spPr>
          <a:xfrm>
            <a:off x="4806794" y="1273172"/>
            <a:ext cx="728286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国一学长带你学</a:t>
            </a:r>
            <a:endParaRPr lang="en-US" altLang="zh-CN" sz="66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立创</a:t>
            </a:r>
            <a:r>
              <a:rPr lang="en-US" altLang="zh-CN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EDA</a:t>
            </a:r>
            <a:r>
              <a:rPr lang="zh-CN" altLang="en-US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专业版</a:t>
            </a:r>
            <a:endParaRPr lang="en-US" altLang="zh-CN" sz="80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0DCD48-9897-E09A-860B-DB2AFD8DEE66}"/>
              </a:ext>
            </a:extLst>
          </p:cNvPr>
          <p:cNvSpPr txBox="1"/>
          <p:nvPr/>
        </p:nvSpPr>
        <p:spPr>
          <a:xfrm>
            <a:off x="4806794" y="3806734"/>
            <a:ext cx="5947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Expert</a:t>
            </a:r>
            <a:r>
              <a:rPr lang="zh-CN" altLang="en-US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电子实验室出品</a:t>
            </a:r>
            <a:endParaRPr lang="en-US" altLang="zh-CN" sz="40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CF49E5E-76FC-E331-062D-49A180FE7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97" y="4794150"/>
            <a:ext cx="1440431" cy="144043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DB7FA1B-3019-ADC3-5FE2-1C6483DB441D}"/>
              </a:ext>
            </a:extLst>
          </p:cNvPr>
          <p:cNvSpPr txBox="1"/>
          <p:nvPr/>
        </p:nvSpPr>
        <p:spPr>
          <a:xfrm>
            <a:off x="527886" y="4970368"/>
            <a:ext cx="2122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电赛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ACA2BF2-E138-4DA4-305F-8D99BB384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24" y="4794151"/>
            <a:ext cx="1440431" cy="144043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3B3A2C3-62E9-33C1-9DFC-01A6356092B8}"/>
              </a:ext>
            </a:extLst>
          </p:cNvPr>
          <p:cNvSpPr txBox="1"/>
          <p:nvPr/>
        </p:nvSpPr>
        <p:spPr>
          <a:xfrm>
            <a:off x="3897153" y="4970369"/>
            <a:ext cx="26576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蓝桥杯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F223A59-6D5F-AAA6-C94D-C6327BDA0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335" y="4766757"/>
            <a:ext cx="1440431" cy="144043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F35139B-9246-B1AD-FDB7-9DE72C3AF6AF}"/>
              </a:ext>
            </a:extLst>
          </p:cNvPr>
          <p:cNvSpPr txBox="1"/>
          <p:nvPr/>
        </p:nvSpPr>
        <p:spPr>
          <a:xfrm>
            <a:off x="7975370" y="4970369"/>
            <a:ext cx="2496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嵌入式</a:t>
            </a:r>
          </a:p>
        </p:txBody>
      </p:sp>
    </p:spTree>
    <p:extLst>
      <p:ext uri="{BB962C8B-B14F-4D97-AF65-F5344CB8AC3E}">
        <p14:creationId xmlns:p14="http://schemas.microsoft.com/office/powerpoint/2010/main" val="3561195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7981A4-1A88-6C78-045D-A2B425DA8D93}"/>
              </a:ext>
            </a:extLst>
          </p:cNvPr>
          <p:cNvSpPr txBox="1"/>
          <p:nvPr/>
        </p:nvSpPr>
        <p:spPr>
          <a:xfrm>
            <a:off x="383342" y="200891"/>
            <a:ext cx="9294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6.</a:t>
            </a:r>
            <a:r>
              <a:rPr lang="zh-CN" altLang="en-US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 </a:t>
            </a:r>
            <a:r>
              <a:rPr lang="en-US" altLang="zh-CN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软件的出现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E85097-4575-A3D5-28EE-1DB0F906C76B}"/>
              </a:ext>
            </a:extLst>
          </p:cNvPr>
          <p:cNvSpPr txBox="1"/>
          <p:nvPr/>
        </p:nvSpPr>
        <p:spPr>
          <a:xfrm>
            <a:off x="5396345" y="1623629"/>
            <a:ext cx="5941867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微软在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1981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年发布了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MS-DOS1.0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系统、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1984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年乔布斯的苹果公司发布了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Macintosh 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麦金塔电脑（现多被简称为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Mac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），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1984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联想成立，开始组装个人计算机，个人计算机开始普及，基于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DOS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的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CAD 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软件开始出现并快速发展。</a:t>
            </a:r>
            <a:br>
              <a:rPr lang="zh-CN" altLang="en-US" sz="2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</a:b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CAD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软件的出现，提高了设计人员的绘图效率，同时也提高了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设计的复用率，节约的重复设计时间，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设计完成后，直接导出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Gerber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文件输入到光绘设备中，同时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,PCB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的制造也开始大量还用了机械替代了人工，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生产效率的提高，之前需要几周才能交付的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现在最快几个小时就能交付，这时快板厂开始出现。</a:t>
            </a:r>
            <a:endParaRPr lang="en-US" altLang="zh-CN" sz="2000" b="0" i="0">
              <a:solidFill>
                <a:srgbClr val="191B1F"/>
              </a:solidFill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1990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年代至今，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产业开始走向成熟。</a:t>
            </a:r>
            <a:endParaRPr lang="zh-CN" altLang="en-US" sz="2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1F792E-F073-9DD3-1DFF-962D94AA9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30" y="3942528"/>
            <a:ext cx="3839385" cy="22840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3E40F4-C558-5B12-0289-C64A5231E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30" y="1281270"/>
            <a:ext cx="3841491" cy="252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37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EA1BDE-972B-F45C-5924-7DAA9312AA31}"/>
              </a:ext>
            </a:extLst>
          </p:cNvPr>
          <p:cNvSpPr txBox="1"/>
          <p:nvPr/>
        </p:nvSpPr>
        <p:spPr>
          <a:xfrm>
            <a:off x="383342" y="200891"/>
            <a:ext cx="9294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7.</a:t>
            </a:r>
            <a:r>
              <a:rPr lang="zh-CN" altLang="en-US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 现代</a:t>
            </a:r>
            <a:r>
              <a:rPr lang="en-US" altLang="zh-CN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技术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9733DE-DBE6-0039-0A39-6064A8A72F4A}"/>
              </a:ext>
            </a:extLst>
          </p:cNvPr>
          <p:cNvSpPr txBox="1"/>
          <p:nvPr/>
        </p:nvSpPr>
        <p:spPr>
          <a:xfrm>
            <a:off x="5416518" y="1024798"/>
            <a:ext cx="639214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在</a:t>
            </a:r>
            <a:r>
              <a:rPr lang="en-US" altLang="zh-CN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2000</a:t>
            </a:r>
            <a:r>
              <a:rPr lang="zh-CN" altLang="en-US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年初期，</a:t>
            </a:r>
            <a:r>
              <a:rPr lang="en-US" altLang="zh-CN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变得更小、更复杂。</a:t>
            </a:r>
            <a:r>
              <a:rPr lang="en-US" altLang="zh-CN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5-6</a:t>
            </a:r>
            <a:r>
              <a:rPr lang="zh-CN" altLang="en-US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密耳线宽</a:t>
            </a:r>
            <a:r>
              <a:rPr lang="en-US" altLang="zh-CN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/</a:t>
            </a:r>
            <a:r>
              <a:rPr lang="zh-CN" altLang="en-US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线距已经是常规工艺，对于高端</a:t>
            </a:r>
            <a:r>
              <a:rPr lang="en-US" altLang="zh-CN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板厂来说，开始制造</a:t>
            </a:r>
            <a:r>
              <a:rPr lang="en-US" altLang="zh-CN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3.5-4.5 mil </a:t>
            </a:r>
            <a:r>
              <a:rPr lang="zh-CN" altLang="en-US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线宽</a:t>
            </a:r>
            <a:r>
              <a:rPr lang="en-US" altLang="zh-CN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/</a:t>
            </a:r>
            <a:r>
              <a:rPr lang="zh-CN" altLang="en-US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线距的电路板。</a:t>
            </a:r>
            <a:br>
              <a:rPr lang="zh-CN" altLang="en-US" sz="2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</a:br>
            <a:r>
              <a:rPr lang="zh-CN" altLang="en-US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同时，柔性</a:t>
            </a:r>
            <a:r>
              <a:rPr lang="en-US" altLang="zh-CN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变得更加普遍。</a:t>
            </a:r>
            <a:br>
              <a:rPr lang="zh-CN" altLang="en-US" sz="2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</a:br>
            <a:r>
              <a:rPr lang="en-US" altLang="zh-CN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2006</a:t>
            </a:r>
            <a:r>
              <a:rPr lang="zh-CN" altLang="en-US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年，每层互连（</a:t>
            </a:r>
            <a:r>
              <a:rPr lang="en-US" altLang="zh-CN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ELIC</a:t>
            </a:r>
            <a:r>
              <a:rPr lang="zh-CN" altLang="en-US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）工艺被开发出来。该工艺使用堆叠的铜填充微孔，通过电路板的每一层进行连接。这种独特的工艺使开发人员能够在</a:t>
            </a:r>
            <a:r>
              <a:rPr lang="en-US" altLang="zh-CN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中的任何两层之间建立起堆叠后的连接。虽然这种工艺提高了灵活性水平，使设计人员能够最大限度地提高互连密度，但直到</a:t>
            </a:r>
            <a:r>
              <a:rPr lang="en-US" altLang="zh-CN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2010</a:t>
            </a:r>
            <a:r>
              <a:rPr lang="zh-CN" altLang="en-US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年代，</a:t>
            </a:r>
            <a:r>
              <a:rPr lang="en-US" altLang="zh-CN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ELIC PCB</a:t>
            </a:r>
            <a:r>
              <a:rPr lang="zh-CN" altLang="en-US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才被广泛使用。</a:t>
            </a:r>
            <a:endParaRPr lang="en-US" altLang="zh-CN" sz="2000" b="0" i="0"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zh-CN" altLang="en-US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随着智能手机的发展，</a:t>
            </a:r>
            <a:r>
              <a:rPr lang="en-US" altLang="zh-CN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21</a:t>
            </a:r>
            <a:r>
              <a:rPr lang="zh-CN" altLang="en-US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世纪初，第二代</a:t>
            </a:r>
            <a:r>
              <a:rPr lang="en-US" altLang="zh-CN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HDI</a:t>
            </a:r>
            <a:r>
              <a:rPr lang="zh-CN" altLang="en-US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应运而生。在保留激光钻微通孔的同时，堆叠的通孔开始取代交错的导通孔，并结合“任意层”构建技术，</a:t>
            </a:r>
            <a:r>
              <a:rPr lang="en-US" altLang="zh-CN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HDI</a:t>
            </a:r>
            <a:r>
              <a:rPr lang="zh-CN" altLang="en-US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板最终的线宽</a:t>
            </a:r>
            <a:r>
              <a:rPr lang="en-US" altLang="zh-CN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/</a:t>
            </a:r>
            <a:r>
              <a:rPr lang="zh-CN" altLang="en-US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线距达到了</a:t>
            </a:r>
            <a:r>
              <a:rPr lang="en-US" altLang="zh-CN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40μm</a:t>
            </a:r>
            <a:r>
              <a:rPr lang="zh-CN" altLang="en-US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。</a:t>
            </a:r>
            <a:br>
              <a:rPr lang="zh-CN" altLang="en-US" sz="2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</a:br>
            <a:r>
              <a:rPr lang="zh-CN" altLang="en-US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这种任意层的方法仍然基于</a:t>
            </a:r>
            <a:r>
              <a:rPr lang="zh-CN" altLang="en-US" sz="2000" b="0" i="0" strike="noStrike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减成法工艺进行</a:t>
            </a:r>
            <a:r>
              <a:rPr lang="zh-CN" altLang="en-US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，而且可以肯定的是，对于移动电子产品来说，大多数高端</a:t>
            </a:r>
            <a:r>
              <a:rPr lang="en-US" altLang="zh-CN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HDI</a:t>
            </a:r>
            <a:r>
              <a:rPr lang="zh-CN" altLang="en-US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仍然采用这种技术。然而，在</a:t>
            </a:r>
            <a:r>
              <a:rPr lang="en-US" altLang="zh-CN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2017</a:t>
            </a:r>
            <a:r>
              <a:rPr lang="zh-CN" altLang="en-US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年，</a:t>
            </a:r>
            <a:r>
              <a:rPr lang="en-US" altLang="zh-CN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HDI</a:t>
            </a:r>
            <a:r>
              <a:rPr lang="zh-CN" altLang="en-US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板开始从减成法工艺转向</a:t>
            </a:r>
            <a:r>
              <a:rPr lang="zh-CN" altLang="en-US" sz="2000" b="1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基于图形电镀的工艺</a:t>
            </a:r>
            <a:r>
              <a:rPr lang="zh-CN" altLang="en-US" sz="20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。</a:t>
            </a:r>
            <a:endParaRPr lang="zh-CN" altLang="en-US" sz="2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94A55D-0CE3-3B6B-41C1-08385C0FC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64"/>
          <a:stretch/>
        </p:blipFill>
        <p:spPr>
          <a:xfrm>
            <a:off x="243161" y="1489979"/>
            <a:ext cx="4976933" cy="21038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479B97-FB3B-2736-FDB4-1A8B1AE2F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61" y="3593781"/>
            <a:ext cx="4976933" cy="218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33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78DC808-8670-35C4-3135-F6E083BB6706}"/>
              </a:ext>
            </a:extLst>
          </p:cNvPr>
          <p:cNvSpPr txBox="1"/>
          <p:nvPr/>
        </p:nvSpPr>
        <p:spPr>
          <a:xfrm>
            <a:off x="383342" y="200891"/>
            <a:ext cx="9294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8.</a:t>
            </a:r>
            <a:r>
              <a:rPr lang="zh-CN" altLang="en-US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 </a:t>
            </a:r>
            <a:r>
              <a:rPr lang="en-US" altLang="zh-CN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EDA</a:t>
            </a:r>
            <a:r>
              <a:rPr lang="zh-CN" altLang="en-US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软件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E14A91-CA82-06BE-8225-C8F521DD81DE}"/>
              </a:ext>
            </a:extLst>
          </p:cNvPr>
          <p:cNvSpPr txBox="1"/>
          <p:nvPr/>
        </p:nvSpPr>
        <p:spPr>
          <a:xfrm>
            <a:off x="500497" y="1270199"/>
            <a:ext cx="1078403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EDA</a:t>
            </a:r>
            <a:r>
              <a:rPr lang="zh-CN" altLang="en-US" sz="24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（</a:t>
            </a:r>
            <a:r>
              <a:rPr lang="en-US" altLang="zh-CN" sz="24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Electron</a:t>
            </a:r>
            <a:r>
              <a:rPr lang="en-US" altLang="zh-CN" sz="2400" b="0" i="0" strike="noStrike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ic</a:t>
            </a:r>
            <a:r>
              <a:rPr lang="zh-CN" altLang="en-US" sz="24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 </a:t>
            </a:r>
            <a:r>
              <a:rPr lang="en-US" altLang="zh-CN" sz="24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Design Automation</a:t>
            </a:r>
            <a:r>
              <a:rPr lang="zh-CN" altLang="en-US" sz="24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，</a:t>
            </a:r>
            <a:r>
              <a:rPr lang="zh-CN" altLang="en-US" sz="2400" b="0" i="0" strike="noStrike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电子</a:t>
            </a:r>
            <a:r>
              <a:rPr lang="zh-CN" altLang="en-US" sz="24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设计自动化）技术是电子设计中的一种重要工具，其核心是计算机辅助设计（</a:t>
            </a:r>
            <a:r>
              <a:rPr lang="en-US" altLang="zh-CN" sz="24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Compu</a:t>
            </a:r>
            <a:r>
              <a:rPr lang="en-US" altLang="zh-CN" sz="2400" b="0" i="0" strike="noStrike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te</a:t>
            </a:r>
            <a:r>
              <a:rPr lang="en-US" altLang="zh-CN" sz="24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r </a:t>
            </a:r>
            <a:r>
              <a:rPr lang="en-US" altLang="zh-CN" sz="2400" b="0" i="0" strike="noStrike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Ai</a:t>
            </a:r>
            <a:r>
              <a:rPr lang="en-US" altLang="zh-CN" sz="24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ded Design</a:t>
            </a:r>
            <a:r>
              <a:rPr lang="zh-CN" altLang="en-US" sz="24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，</a:t>
            </a:r>
            <a:r>
              <a:rPr lang="en-US" altLang="zh-CN" sz="24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CAD</a:t>
            </a:r>
            <a:r>
              <a:rPr lang="zh-CN" altLang="en-US" sz="24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）技术，以及综合、布局、布线、</a:t>
            </a:r>
            <a:r>
              <a:rPr lang="zh-CN" altLang="en-US" sz="2400" b="0" i="0" strike="noStrike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仿真</a:t>
            </a:r>
            <a:r>
              <a:rPr lang="zh-CN" altLang="en-US" sz="24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等相关技术。其目标是通过利用计算机实现</a:t>
            </a:r>
            <a:r>
              <a:rPr lang="zh-CN" altLang="en-US" sz="2400" b="0" i="0" strike="noStrike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电路设计</a:t>
            </a:r>
            <a:r>
              <a:rPr lang="zh-CN" altLang="en-US" sz="24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的自动化和半自动化，并且加快电路设计的速度和准确性。</a:t>
            </a:r>
            <a:endParaRPr lang="en-US" altLang="zh-CN" sz="2400" b="0" i="0"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zh-CN" altLang="en-US" sz="24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板级</a:t>
            </a:r>
            <a:r>
              <a:rPr lang="en-US" altLang="zh-CN" sz="24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EDA</a:t>
            </a:r>
            <a:r>
              <a:rPr lang="zh-CN" altLang="en-US" sz="24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软件（</a:t>
            </a:r>
            <a:r>
              <a:rPr lang="en-US" altLang="zh-CN" sz="24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 </a:t>
            </a:r>
            <a:r>
              <a:rPr lang="zh-CN" altLang="en-US" sz="24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设计软件）作为一种电子设计自动化（</a:t>
            </a:r>
            <a:r>
              <a:rPr lang="en-US" altLang="zh-CN" sz="24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EDA</a:t>
            </a:r>
            <a:r>
              <a:rPr lang="zh-CN" altLang="en-US" sz="24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）软件，在电子电路设计中发挥着举足轻重的作用，包括电路板布局、布线、验证、生产等工作无不依赖这类软件程序，是工程师创建电路原理图不可或缺的帮手之一，也是新一代板级 </a:t>
            </a:r>
            <a:r>
              <a:rPr lang="en-US" altLang="zh-CN" sz="24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EDA </a:t>
            </a:r>
            <a:r>
              <a:rPr lang="zh-CN" altLang="en-US" sz="24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布局的关键一环。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EAD50B-C3B5-CD30-5FE9-F63B59C6E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0" b="90000" l="10000" r="90000">
                        <a14:foregroundMark x1="50393" y1="12782" x2="44750" y2="5625"/>
                        <a14:foregroundMark x1="53375" y1="16563" x2="50938" y2="13472"/>
                        <a14:foregroundMark x1="44750" y1="5625" x2="42750" y2="5000"/>
                        <a14:backgroundMark x1="47500" y1="17500" x2="52750" y2="34688"/>
                        <a14:backgroundMark x1="52750" y1="34688" x2="52750" y2="35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0303" y="4555498"/>
            <a:ext cx="5077245" cy="20308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30D434-17D4-78A9-E76E-DA1E2E278E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9" t="28364" r="14581" b="38909"/>
          <a:stretch/>
        </p:blipFill>
        <p:spPr>
          <a:xfrm>
            <a:off x="2063490" y="4806637"/>
            <a:ext cx="3315538" cy="9490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853A4A-1D03-1EA3-11CE-9F075C19C0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" t="6773" r="8473" b="37690"/>
          <a:stretch/>
        </p:blipFill>
        <p:spPr>
          <a:xfrm>
            <a:off x="5748767" y="4806637"/>
            <a:ext cx="2783936" cy="9490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782127-6572-396A-3130-A5D12DF4BD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3500" r="94375">
                        <a14:foregroundMark x1="9375" y1="37833" x2="10875" y2="51167"/>
                        <a14:foregroundMark x1="18125" y1="44667" x2="11250" y2="56833"/>
                        <a14:foregroundMark x1="11250" y1="56833" x2="10500" y2="57000"/>
                        <a14:foregroundMark x1="8750" y1="46667" x2="9625" y2="62667"/>
                        <a14:foregroundMark x1="11375" y1="37333" x2="13125" y2="63000"/>
                        <a14:foregroundMark x1="15625" y1="55167" x2="20625" y2="67000"/>
                        <a14:foregroundMark x1="20625" y1="67000" x2="27625" y2="69833"/>
                        <a14:foregroundMark x1="27625" y1="69833" x2="28125" y2="67167"/>
                        <a14:foregroundMark x1="18000" y1="57833" x2="26500" y2="61667"/>
                        <a14:foregroundMark x1="26500" y1="61667" x2="36250" y2="52500"/>
                        <a14:foregroundMark x1="36250" y1="52500" x2="29750" y2="45833"/>
                        <a14:foregroundMark x1="31250" y1="40333" x2="34125" y2="72333"/>
                        <a14:foregroundMark x1="25125" y1="36000" x2="14500" y2="49167"/>
                        <a14:foregroundMark x1="9375" y1="37167" x2="6375" y2="56667"/>
                        <a14:foregroundMark x1="6375" y1="56667" x2="7125" y2="65500"/>
                        <a14:foregroundMark x1="7125" y1="65500" x2="7250" y2="66000"/>
                        <a14:foregroundMark x1="3500" y1="32667" x2="3500" y2="40333"/>
                        <a14:foregroundMark x1="54000" y1="37167" x2="42875" y2="42833"/>
                        <a14:foregroundMark x1="42875" y1="42833" x2="42375" y2="53833"/>
                        <a14:foregroundMark x1="42375" y1="53833" x2="44875" y2="62333"/>
                        <a14:foregroundMark x1="44875" y1="62333" x2="51875" y2="66667"/>
                        <a14:foregroundMark x1="51875" y1="66667" x2="54625" y2="67167"/>
                        <a14:foregroundMark x1="71449" y1="52996" x2="74500" y2="57500"/>
                        <a14:foregroundMark x1="74500" y1="57500" x2="74000" y2="62333"/>
                        <a14:foregroundMark x1="92875" y1="47500" x2="83750" y2="49667"/>
                        <a14:foregroundMark x1="83750" y1="49667" x2="83500" y2="58000"/>
                        <a14:foregroundMark x1="83500" y1="58000" x2="90125" y2="66500"/>
                        <a14:foregroundMark x1="90125" y1="66500" x2="94375" y2="54500"/>
                        <a14:foregroundMark x1="94375" y1="54500" x2="93500" y2="39333"/>
                        <a14:foregroundMark x1="73875" y1="49000" x2="74875" y2="63667"/>
                        <a14:foregroundMark x1="72500" y1="48833" x2="67125" y2="46167"/>
                        <a14:foregroundMark x1="67250" y1="55667" x2="63875" y2="61167"/>
                        <a14:foregroundMark x1="12750" y1="28833" x2="9875" y2="29000"/>
                        <a14:backgroundMark x1="11500" y1="18667" x2="59875" y2="11500"/>
                        <a14:backgroundMark x1="68311" y1="49215" x2="67500" y2="4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442" y="4317187"/>
            <a:ext cx="2473486" cy="185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9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D1DE209-3047-B8F0-CE5D-B429310C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85" y="1398694"/>
            <a:ext cx="2634412" cy="5878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9D1866-EC9E-5BFC-7906-8589E25DB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87"/>
          <a:stretch/>
        </p:blipFill>
        <p:spPr>
          <a:xfrm>
            <a:off x="7393520" y="1398694"/>
            <a:ext cx="2618083" cy="5878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58AF61-5572-3DE2-BA96-50FEE4DB012B}"/>
              </a:ext>
            </a:extLst>
          </p:cNvPr>
          <p:cNvSpPr txBox="1"/>
          <p:nvPr/>
        </p:nvSpPr>
        <p:spPr>
          <a:xfrm>
            <a:off x="368594" y="2130335"/>
            <a:ext cx="551121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为电子爱好者及教育工作者提供，用于设计</a:t>
            </a:r>
            <a:r>
              <a:rPr lang="en-US" altLang="zh-CN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300</a:t>
            </a:r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个器件以下的电路设计，简单易用，快速上手，支持导入导出</a:t>
            </a:r>
            <a:r>
              <a:rPr lang="en-US" altLang="zh-CN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Altium Design</a:t>
            </a:r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格式文件，支持</a:t>
            </a:r>
            <a:r>
              <a:rPr lang="en-US" altLang="zh-CN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3D</a:t>
            </a:r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预览，支持团队协作等，还有超过 </a:t>
            </a:r>
            <a:r>
              <a:rPr lang="en-US" altLang="zh-CN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30W </a:t>
            </a:r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立创商城的库文件和</a:t>
            </a:r>
            <a:r>
              <a:rPr lang="en-US" altLang="zh-CN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100W </a:t>
            </a:r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的用户贡献库文件。</a:t>
            </a:r>
            <a:endParaRPr lang="zh-CN" altLang="en-US" sz="28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24B67C-42D0-E0E9-56C9-20889AEEEC18}"/>
              </a:ext>
            </a:extLst>
          </p:cNvPr>
          <p:cNvSpPr txBox="1"/>
          <p:nvPr/>
        </p:nvSpPr>
        <p:spPr>
          <a:xfrm>
            <a:off x="5879805" y="2130335"/>
            <a:ext cx="564551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专业版主要面向专业开发人员，针对更复杂的电路设计量身打造，通过重写整个</a:t>
            </a:r>
            <a:r>
              <a:rPr lang="en-US" altLang="zh-CN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编辑器，支持了层次图，超多页原理图，</a:t>
            </a:r>
            <a:r>
              <a:rPr lang="en-US" altLang="zh-CN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3D step</a:t>
            </a:r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文件导出，</a:t>
            </a:r>
            <a:r>
              <a:rPr lang="en-US" altLang="zh-CN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3D</a:t>
            </a:r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预览，子系统原理图设计，多板设计，增强的 </a:t>
            </a:r>
            <a:r>
              <a:rPr lang="en-US" altLang="zh-CN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PDF </a:t>
            </a:r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导出，导入 </a:t>
            </a:r>
            <a:r>
              <a:rPr lang="en-US" altLang="zh-CN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Protel</a:t>
            </a:r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、</a:t>
            </a:r>
            <a:r>
              <a:rPr lang="en-US" altLang="zh-CN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AD</a:t>
            </a:r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、</a:t>
            </a:r>
            <a:r>
              <a:rPr lang="en-US" altLang="zh-CN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Kicad</a:t>
            </a:r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、等一系列重要功能，满足了专业用户的迫切需求。</a:t>
            </a:r>
            <a:endParaRPr lang="zh-CN" altLang="en-US" sz="28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825D36-DA81-02B3-F1E6-711EC8448E50}"/>
              </a:ext>
            </a:extLst>
          </p:cNvPr>
          <p:cNvSpPr txBox="1"/>
          <p:nvPr/>
        </p:nvSpPr>
        <p:spPr>
          <a:xfrm>
            <a:off x="383342" y="200891"/>
            <a:ext cx="9294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9.</a:t>
            </a:r>
            <a:r>
              <a:rPr lang="zh-CN" altLang="en-US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 立创</a:t>
            </a:r>
            <a:r>
              <a:rPr lang="en-US" altLang="zh-CN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EDA</a:t>
            </a:r>
            <a:r>
              <a:rPr lang="zh-CN" altLang="en-US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的版本和特性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103C9B1-2B5E-80C4-FB1E-461F7C3A4450}"/>
              </a:ext>
            </a:extLst>
          </p:cNvPr>
          <p:cNvSpPr txBox="1"/>
          <p:nvPr/>
        </p:nvSpPr>
        <p:spPr>
          <a:xfrm>
            <a:off x="5318556" y="1302306"/>
            <a:ext cx="1122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VS</a:t>
            </a:r>
            <a:endParaRPr lang="zh-CN" altLang="en-US" sz="4800">
              <a:solidFill>
                <a:srgbClr val="FF0000"/>
              </a:solidFill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061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3099E9-0924-92FC-9C83-DC9FA951B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908" y="1768519"/>
            <a:ext cx="3584028" cy="35840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2956577-B641-A0B6-F7F5-04D825A147B6}"/>
              </a:ext>
            </a:extLst>
          </p:cNvPr>
          <p:cNvSpPr txBox="1"/>
          <p:nvPr/>
        </p:nvSpPr>
        <p:spPr>
          <a:xfrm>
            <a:off x="1658390" y="1580521"/>
            <a:ext cx="2122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国产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285695-AF33-133D-800E-D81947454903}"/>
              </a:ext>
            </a:extLst>
          </p:cNvPr>
          <p:cNvSpPr txBox="1"/>
          <p:nvPr/>
        </p:nvSpPr>
        <p:spPr>
          <a:xfrm>
            <a:off x="1658390" y="3062498"/>
            <a:ext cx="2122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易用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87F5FE-CAB0-59F6-CE25-9A26323BD9D5}"/>
              </a:ext>
            </a:extLst>
          </p:cNvPr>
          <p:cNvSpPr txBox="1"/>
          <p:nvPr/>
        </p:nvSpPr>
        <p:spPr>
          <a:xfrm>
            <a:off x="8702069" y="1580521"/>
            <a:ext cx="2122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免费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D8CC02-2143-1784-7179-009C0F742FD7}"/>
              </a:ext>
            </a:extLst>
          </p:cNvPr>
          <p:cNvSpPr txBox="1"/>
          <p:nvPr/>
        </p:nvSpPr>
        <p:spPr>
          <a:xfrm>
            <a:off x="8702069" y="3007087"/>
            <a:ext cx="2122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轻量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0E3918-D945-6EBD-5B3F-0F0FAC69B04E}"/>
              </a:ext>
            </a:extLst>
          </p:cNvPr>
          <p:cNvSpPr txBox="1"/>
          <p:nvPr/>
        </p:nvSpPr>
        <p:spPr>
          <a:xfrm>
            <a:off x="1111441" y="4544474"/>
            <a:ext cx="32163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资源多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6ACD74-1664-AE4B-9D0D-0448BE6AAD18}"/>
              </a:ext>
            </a:extLst>
          </p:cNvPr>
          <p:cNvSpPr txBox="1"/>
          <p:nvPr/>
        </p:nvSpPr>
        <p:spPr>
          <a:xfrm>
            <a:off x="8155120" y="4544474"/>
            <a:ext cx="32163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用户广</a:t>
            </a:r>
          </a:p>
        </p:txBody>
      </p:sp>
    </p:spTree>
    <p:extLst>
      <p:ext uri="{BB962C8B-B14F-4D97-AF65-F5344CB8AC3E}">
        <p14:creationId xmlns:p14="http://schemas.microsoft.com/office/powerpoint/2010/main" val="49092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827801-A7CD-11F7-5EF7-63FA2D067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062" y="1138237"/>
            <a:ext cx="50958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2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30E811-2067-D578-7A25-ED35BCC38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60" y="2257633"/>
            <a:ext cx="2342734" cy="23427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1DE3F0-3885-F2CE-9F89-C3575F4C4492}"/>
              </a:ext>
            </a:extLst>
          </p:cNvPr>
          <p:cNvSpPr txBox="1"/>
          <p:nvPr/>
        </p:nvSpPr>
        <p:spPr>
          <a:xfrm>
            <a:off x="3652115" y="1440670"/>
            <a:ext cx="79747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第二课</a:t>
            </a:r>
            <a:endParaRPr lang="en-US" altLang="zh-CN" sz="80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PCB</a:t>
            </a:r>
            <a:r>
              <a:rPr lang="zh-CN" altLang="en-US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（印刷电路板）技术发展史</a:t>
            </a:r>
            <a:endParaRPr lang="en-US" altLang="zh-CN" sz="96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515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935D55-5E46-3919-37F0-BC9B910F6CC5}"/>
              </a:ext>
            </a:extLst>
          </p:cNvPr>
          <p:cNvSpPr txBox="1"/>
          <p:nvPr/>
        </p:nvSpPr>
        <p:spPr>
          <a:xfrm>
            <a:off x="383342" y="200891"/>
            <a:ext cx="7042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1.</a:t>
            </a:r>
            <a:r>
              <a:rPr lang="zh-CN" altLang="en-US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开端</a:t>
            </a:r>
            <a:r>
              <a:rPr lang="en-US" altLang="zh-CN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:</a:t>
            </a:r>
            <a:r>
              <a:rPr lang="zh-CN" altLang="en-US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电磁王</a:t>
            </a:r>
            <a:r>
              <a:rPr lang="zh-CN" altLang="en-US" sz="4800" b="1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麦克斯韦</a:t>
            </a:r>
            <a:endParaRPr lang="zh-CN" altLang="en-US" sz="4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660251-A99C-2DCE-6F48-D70E2E343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745" y="2151727"/>
            <a:ext cx="3548836" cy="352162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E7221F1-61C2-11D6-DDD0-1AF4BE3F2DD3}"/>
              </a:ext>
            </a:extLst>
          </p:cNvPr>
          <p:cNvSpPr txBox="1"/>
          <p:nvPr/>
        </p:nvSpPr>
        <p:spPr>
          <a:xfrm>
            <a:off x="5204114" y="2151727"/>
            <a:ext cx="657224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1831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6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月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13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日，天降男神</a:t>
            </a:r>
            <a:r>
              <a:rPr lang="zh-CN" altLang="en-US" sz="2000" b="1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詹姆斯</a:t>
            </a:r>
            <a:r>
              <a:rPr lang="en-US" altLang="zh-CN" sz="2000" b="1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·</a:t>
            </a:r>
            <a:r>
              <a:rPr lang="zh-CN" altLang="en-US" sz="2000" b="1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克拉克</a:t>
            </a:r>
            <a:r>
              <a:rPr lang="en-US" altLang="zh-CN" sz="2000" b="1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·</a:t>
            </a:r>
            <a:r>
              <a:rPr lang="zh-CN" altLang="en-US" sz="2000" b="1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麦克斯韦</a:t>
            </a:r>
            <a:endParaRPr lang="en-US" altLang="zh-CN" sz="2000" b="1" i="0">
              <a:solidFill>
                <a:srgbClr val="191B1F"/>
              </a:solidFill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（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James Clerk Maxwell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，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1831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6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月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13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日－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1879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11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月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5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日）于英国爱丁堡的印度街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14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号，</a:t>
            </a:r>
            <a:endParaRPr lang="en-US" altLang="zh-CN" sz="2000" b="0" i="0">
              <a:solidFill>
                <a:srgbClr val="191B1F"/>
              </a:solidFill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麦克斯韦被普遍认为是十九世纪物理学家中，</a:t>
            </a:r>
            <a:endParaRPr lang="en-US" altLang="zh-CN" sz="2000" b="0" i="0">
              <a:solidFill>
                <a:srgbClr val="191B1F"/>
              </a:solidFill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对于二十世纪初物理学的巨大进展影响最为巨大的一位。</a:t>
            </a:r>
            <a:endParaRPr lang="en-US" altLang="zh-CN" sz="2000" b="0" i="0">
              <a:solidFill>
                <a:srgbClr val="191B1F"/>
              </a:solidFill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他在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1864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年发表的论文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《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电磁场的动力学理论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》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中，集以往电磁学研究之大成。</a:t>
            </a:r>
            <a:endParaRPr lang="en-US" altLang="zh-CN" sz="2000" b="0" i="0">
              <a:solidFill>
                <a:srgbClr val="191B1F"/>
              </a:solidFill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电磁学是现代科技生活最重要的学科，它的高速发展，将人类带入了电气时代和信息时代。</a:t>
            </a:r>
            <a:endParaRPr lang="zh-CN" altLang="en-US" sz="2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087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CDCAFD9-FA4F-2223-F7EE-0C07A4BE117E}"/>
              </a:ext>
            </a:extLst>
          </p:cNvPr>
          <p:cNvSpPr txBox="1"/>
          <p:nvPr/>
        </p:nvSpPr>
        <p:spPr>
          <a:xfrm>
            <a:off x="383342" y="200891"/>
            <a:ext cx="7042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2.</a:t>
            </a:r>
            <a:r>
              <a:rPr lang="zh-CN" altLang="en-US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 萌芽</a:t>
            </a:r>
            <a:r>
              <a:rPr lang="en-US" altLang="zh-CN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:</a:t>
            </a:r>
            <a:r>
              <a:rPr lang="zh-CN" altLang="en-US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电子管的发明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5525FB1-4110-5EE4-D6EC-F3143B3A929D}"/>
              </a:ext>
            </a:extLst>
          </p:cNvPr>
          <p:cNvSpPr txBox="1"/>
          <p:nvPr/>
        </p:nvSpPr>
        <p:spPr>
          <a:xfrm>
            <a:off x="4257980" y="1433945"/>
            <a:ext cx="764307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贝尔</a:t>
            </a:r>
            <a:r>
              <a:rPr lang="zh-CN" altLang="en-US" sz="200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在</a:t>
            </a:r>
            <a:r>
              <a:rPr lang="en-US" altLang="zh-CN" sz="200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1876</a:t>
            </a:r>
            <a:r>
              <a:rPr lang="zh-CN" altLang="en-US" sz="200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年发明了电话，爱迪生</a:t>
            </a:r>
            <a:r>
              <a:rPr lang="en-US" altLang="zh-CN" sz="200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1879</a:t>
            </a:r>
            <a:r>
              <a:rPr lang="zh-CN" altLang="en-US" sz="200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年发明了白炽灯、特斯拉于</a:t>
            </a:r>
            <a:r>
              <a:rPr lang="en-US" altLang="zh-CN" sz="200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1888</a:t>
            </a:r>
            <a:r>
              <a:rPr lang="zh-CN" altLang="en-US" sz="200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年发明了电动机，所有这些，都为电子学的诞生准备了充足的条件。</a:t>
            </a:r>
            <a:endParaRPr lang="en-US" altLang="zh-CN" sz="2000" i="0">
              <a:solidFill>
                <a:srgbClr val="191B1F"/>
              </a:solidFill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en-US" altLang="zh-CN" sz="200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1887</a:t>
            </a:r>
            <a:r>
              <a:rPr lang="zh-CN" altLang="en-US" sz="200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年，德国</a:t>
            </a:r>
            <a:r>
              <a:rPr lang="en-US" altLang="zh-CN" sz="200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H.R.</a:t>
            </a:r>
            <a:r>
              <a:rPr lang="zh-CN" altLang="en-US" sz="200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赫兹进行了一项实验，他用火花隙激励一个环状天线，用另一个带缝隙的环状天线接收，证实了麦克斯韦关于电磁波存在的预言。</a:t>
            </a:r>
            <a:endParaRPr lang="en-US" altLang="zh-CN" sz="2000" i="0">
              <a:solidFill>
                <a:srgbClr val="191B1F"/>
              </a:solidFill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en-US" altLang="zh-CN" sz="200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1897</a:t>
            </a:r>
            <a:r>
              <a:rPr lang="zh-CN" altLang="en-US" sz="200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年德国科学家布朗（</a:t>
            </a:r>
            <a:r>
              <a:rPr lang="en-US" altLang="zh-CN" sz="200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Braun</a:t>
            </a:r>
            <a:r>
              <a:rPr lang="zh-CN" altLang="en-US" sz="200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）制造出第一个真空管（</a:t>
            </a:r>
            <a:r>
              <a:rPr lang="en-US" altLang="zh-CN" sz="200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vacuum tube</a:t>
            </a:r>
            <a:r>
              <a:rPr lang="zh-CN" altLang="en-US" sz="200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），之后电子学的真空管时期就此展开。</a:t>
            </a:r>
            <a:endParaRPr lang="en-US" altLang="zh-CN" sz="2000" i="0">
              <a:solidFill>
                <a:srgbClr val="191B1F"/>
              </a:solidFill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zh-CN" altLang="en-US" sz="2000">
                <a:solidFill>
                  <a:srgbClr val="191B1F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在此之后，</a:t>
            </a:r>
            <a:r>
              <a:rPr lang="zh-CN" altLang="en-US" sz="200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英国的弗莱明（</a:t>
            </a:r>
            <a:r>
              <a:rPr lang="en-US" altLang="zh-CN" sz="200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John Fleming</a:t>
            </a:r>
            <a:r>
              <a:rPr lang="zh-CN" altLang="en-US" sz="200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）发明了真空二极管</a:t>
            </a:r>
            <a:endParaRPr lang="en-US" altLang="zh-CN" sz="2000" i="0">
              <a:solidFill>
                <a:srgbClr val="191B1F"/>
              </a:solidFill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en-US" altLang="zh-CN" sz="200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1906</a:t>
            </a:r>
            <a:r>
              <a:rPr lang="zh-CN" altLang="en-US" sz="200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年，德佛雷斯特（</a:t>
            </a:r>
            <a:r>
              <a:rPr lang="en-US" altLang="zh-CN" sz="200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De Forest</a:t>
            </a:r>
            <a:r>
              <a:rPr lang="zh-CN" altLang="en-US" sz="200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）在二及真空管内加入栅极，发明了三极真空管</a:t>
            </a:r>
            <a:endParaRPr lang="en-US" altLang="zh-CN" sz="2000" i="0">
              <a:solidFill>
                <a:srgbClr val="191B1F"/>
              </a:solidFill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zh-CN" altLang="en-US" sz="2000" b="0" i="0">
                <a:solidFill>
                  <a:srgbClr val="FF0000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在晶体管发明以前的近半个世纪里，电子管几乎是各种电子设备中唯一可用的电子器件。</a:t>
            </a:r>
            <a:r>
              <a:rPr lang="zh-CN" altLang="en-US" sz="2000" b="1" i="0">
                <a:solidFill>
                  <a:srgbClr val="FF0000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电磁波是电子元器件之间互联通信的基石，而电子管的发明，则催生了</a:t>
            </a:r>
            <a:r>
              <a:rPr lang="en-US" altLang="zh-CN" sz="2000" b="1" i="0">
                <a:solidFill>
                  <a:srgbClr val="FF0000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000" b="1" i="0">
                <a:solidFill>
                  <a:srgbClr val="FF0000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诞生。</a:t>
            </a:r>
            <a:endParaRPr lang="zh-CN" altLang="en-US" sz="2000">
              <a:solidFill>
                <a:srgbClr val="FF0000"/>
              </a:solidFill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CF5759-C5A5-F1FD-1C37-299661D9E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1"/>
          <a:stretch/>
        </p:blipFill>
        <p:spPr bwMode="auto">
          <a:xfrm>
            <a:off x="383342" y="1870364"/>
            <a:ext cx="3693728" cy="36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1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06523A8-2534-1DA7-D901-E2D8BD88D98A}"/>
              </a:ext>
            </a:extLst>
          </p:cNvPr>
          <p:cNvSpPr txBox="1"/>
          <p:nvPr/>
        </p:nvSpPr>
        <p:spPr>
          <a:xfrm>
            <a:off x="383342" y="200891"/>
            <a:ext cx="9294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3.</a:t>
            </a:r>
            <a:r>
              <a:rPr lang="zh-CN" altLang="en-US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 发展：</a:t>
            </a:r>
            <a:r>
              <a:rPr lang="en-US" altLang="zh-CN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概念的提出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414121-150F-B87C-0B27-AA81B9313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08" y="1611745"/>
            <a:ext cx="3755911" cy="224307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33172E-73B0-09AB-3E21-9A0CE1EDBDFA}"/>
              </a:ext>
            </a:extLst>
          </p:cNvPr>
          <p:cNvSpPr txBox="1"/>
          <p:nvPr/>
        </p:nvSpPr>
        <p:spPr>
          <a:xfrm>
            <a:off x="5030371" y="1752324"/>
            <a:ext cx="614275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在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技术没有大规模应用之前，生产这样一台电子设备是麻烦而低效的，大量的电子管，需要使用涂有绝缘树脂的导线在器件之间进行人工布线并焊接。</a:t>
            </a:r>
            <a:endParaRPr lang="en-US" altLang="zh-CN" sz="2000" b="0" i="0">
              <a:solidFill>
                <a:srgbClr val="191B1F"/>
              </a:solidFill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为了简化电子机器的制作，减少电子零件间的配线，降低制作成本、提高电子机器的可靠性，人们开始钻研以印刷的方式取代配线的方法，以利用机器实现精密的大规模化生产。</a:t>
            </a:r>
            <a:endParaRPr lang="en-US" altLang="zh-CN" sz="2000" b="0" i="0">
              <a:solidFill>
                <a:srgbClr val="191B1F"/>
              </a:solidFill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1903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年，当时一位名叫</a:t>
            </a:r>
            <a:r>
              <a:rPr lang="zh-CN" altLang="en-US" sz="2000" b="1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阿尔伯特</a:t>
            </a:r>
            <a:r>
              <a:rPr lang="en-US" altLang="zh-CN" sz="2000" b="1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·</a:t>
            </a:r>
            <a:r>
              <a:rPr lang="zh-CN" altLang="en-US" sz="2000" b="1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汉森（</a:t>
            </a:r>
            <a:r>
              <a:rPr lang="en-US" altLang="zh-CN" sz="2000" b="1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Albert Hanson</a:t>
            </a:r>
            <a:r>
              <a:rPr lang="zh-CN" altLang="en-US" sz="2000" b="1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）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的德国著名发明家申请了一项英国专利，他首创利用“线路”的观念应用于电话交换机系统，利用金属箔切割成线路导体，然后线路导体上下面都粘上石蜡纸，在线路交点上设置导通孔实现不同层间的电气互联。</a:t>
            </a:r>
            <a:endParaRPr lang="zh-CN" altLang="en-US" sz="2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46BD35-403E-415B-8FD3-F60F2BE99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08" y="3854818"/>
            <a:ext cx="3781088" cy="221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63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2286A85-5B67-BD13-03DB-438938EEAA1C}"/>
              </a:ext>
            </a:extLst>
          </p:cNvPr>
          <p:cNvSpPr txBox="1"/>
          <p:nvPr/>
        </p:nvSpPr>
        <p:spPr>
          <a:xfrm>
            <a:off x="5437909" y="1274342"/>
            <a:ext cx="6295158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1907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年，出生于比利时的美国化学家利奥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·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亨德里克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·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贝克兰（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Leo Hendrik Baekeland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，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1863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年－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1944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年）改进了酚醛树脂的生产技术，将树脂实用化、工业化。这也为印制电路板的问世与发展，创造了必要的条件。</a:t>
            </a:r>
            <a:endParaRPr lang="en-US" altLang="zh-CN" sz="2000" b="0" i="0">
              <a:solidFill>
                <a:srgbClr val="191B1F"/>
              </a:solidFill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1925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年，美国的 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Charles Ducas 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在绝缘的基板上印刷出线路图案，再以电镀的方式，成功建立导体作配线。这时，“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PCB”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这个名词就诞生了。这种方法使得制造电器变得容易</a:t>
            </a:r>
            <a:endParaRPr lang="en-US" altLang="zh-CN" sz="2000" b="0" i="0">
              <a:solidFill>
                <a:srgbClr val="191B1F"/>
              </a:solidFill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1936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年，奥地利人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Paul Eisler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博士在英国发表箔膜技术，他在一个收音机装置内采用了印刷电路。</a:t>
            </a:r>
            <a:r>
              <a:rPr lang="en-US" altLang="zh-CN" sz="2000" b="1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Paul Eisler </a:t>
            </a:r>
            <a:r>
              <a:rPr lang="zh-CN" altLang="en-US" sz="2000" b="1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也被称为“印刷电路之父”，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但因为当时的电子管元件发热量大，体积笨重，不方便在印刷电路板上进行安装，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Paul Eisler 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的这一重大发明当时并未被英国所注重，而在美国也只是将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制造技术应用于军工产品之中。</a:t>
            </a:r>
            <a:br>
              <a:rPr lang="zh-CN" altLang="en-US" sz="2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</a:br>
            <a:endParaRPr lang="zh-CN" altLang="en-US" sz="2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87C815-BCB8-C421-B55F-336281FE8814}"/>
              </a:ext>
            </a:extLst>
          </p:cNvPr>
          <p:cNvSpPr txBox="1"/>
          <p:nvPr/>
        </p:nvSpPr>
        <p:spPr>
          <a:xfrm>
            <a:off x="383342" y="200891"/>
            <a:ext cx="9294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3.</a:t>
            </a:r>
            <a:r>
              <a:rPr lang="zh-CN" altLang="en-US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 发展：</a:t>
            </a:r>
            <a:r>
              <a:rPr lang="en-US" altLang="zh-CN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工艺的改进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A98D6A-A800-FFDF-9989-F4F406FB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10" y="1274342"/>
            <a:ext cx="3945651" cy="488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10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6C8D01-E0D7-9190-8EBD-1AA9232CA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49" y="1218924"/>
            <a:ext cx="4185405" cy="285241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25F56EC-1E82-EBE8-331B-D7A8570ED3BA}"/>
              </a:ext>
            </a:extLst>
          </p:cNvPr>
          <p:cNvSpPr txBox="1"/>
          <p:nvPr/>
        </p:nvSpPr>
        <p:spPr>
          <a:xfrm>
            <a:off x="383342" y="200891"/>
            <a:ext cx="9294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4.</a:t>
            </a:r>
            <a:r>
              <a:rPr lang="zh-CN" altLang="en-US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 爆发：</a:t>
            </a:r>
            <a:r>
              <a:rPr lang="en-US" altLang="zh-CN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的大规模普及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4FF63A-E9B7-4EDE-AF36-E9ACE8228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50" y="4004703"/>
            <a:ext cx="4185405" cy="238006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2C61B44-FBB9-2DEE-9558-A21E8A95C108}"/>
              </a:ext>
            </a:extLst>
          </p:cNvPr>
          <p:cNvSpPr txBox="1"/>
          <p:nvPr/>
        </p:nvSpPr>
        <p:spPr>
          <a:xfrm>
            <a:off x="5608709" y="1361140"/>
            <a:ext cx="578254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1950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年代，采用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的电子设备还很少。</a:t>
            </a:r>
            <a:br>
              <a:rPr lang="zh-CN" altLang="en-US" sz="2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</a:br>
            <a:r>
              <a:rPr lang="zh-CN" altLang="en-US" sz="2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而从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1950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年开始，印刷电路的制造技术开始被广泛接受，这时蚀刻起到了主导作用。伴随着晶体管开始走向实用化，以金属箔腐蚀法制成的单面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在美国开发成功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,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并很快地得到工业化应用。</a:t>
            </a:r>
            <a:br>
              <a:rPr lang="zh-CN" altLang="en-US" sz="2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</a:b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1951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年，聚酰亚胺材料诞生。印刷电路板广泛被使用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10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年后的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1960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年代，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技术也日益成熟。而自从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Motorola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的双面板问世，多层印刷电路板开始出现，使配线与基板面积之比更为提高。</a:t>
            </a:r>
            <a:endParaRPr lang="en-US" altLang="zh-CN" sz="2000" b="0" i="0">
              <a:solidFill>
                <a:srgbClr val="191B1F"/>
              </a:solidFill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从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1950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年代到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1990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年代。这是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产业形成并快速成长的阶段，即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产业化的早期阶段，此时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已经成为一个产业。</a:t>
            </a:r>
            <a:endParaRPr lang="en-US" altLang="zh-CN" sz="2000" b="0" i="0">
              <a:solidFill>
                <a:srgbClr val="191B1F"/>
              </a:solidFill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1958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年：仙童公司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Robert Noyce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与德仪公司间隔数月分别发明了集成电路，开创了世界微电子学的历史。</a:t>
            </a:r>
            <a:endParaRPr lang="zh-CN" altLang="en-US" sz="2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2846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739076-936A-CFA8-7DF4-0FDD1A63E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24" y="339434"/>
            <a:ext cx="4036291" cy="30272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C336D2-3ECE-A31B-0F9E-3939080B2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24" y="3491348"/>
            <a:ext cx="4036291" cy="30272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BF52BDF-FDF0-BCCD-B99C-948E948C9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62891"/>
            <a:ext cx="3889661" cy="518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99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B3E934F-0E1D-6C39-21D0-02908ED48F6E}"/>
              </a:ext>
            </a:extLst>
          </p:cNvPr>
          <p:cNvSpPr txBox="1"/>
          <p:nvPr/>
        </p:nvSpPr>
        <p:spPr>
          <a:xfrm>
            <a:off x="4585208" y="1322905"/>
            <a:ext cx="7167994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1960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年代，多层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(4+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层数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)PCB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开始生产。而电镀贯穿孔金属化双面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实现了大规模生产。</a:t>
            </a:r>
            <a:endParaRPr lang="en-US" altLang="zh-CN" sz="2000" b="0" i="0">
              <a:solidFill>
                <a:srgbClr val="191B1F"/>
              </a:solidFill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pPr algn="l"/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1964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年：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Intel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摩尔提出摩尔定律，预测晶体管集成度将会每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18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个月增加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倍</a:t>
            </a:r>
            <a:br>
              <a:rPr lang="zh-CN" altLang="en-US" sz="2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</a:b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1971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年：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Intel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推出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1kb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动态随机存储器（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DRAM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），标志着大规模集成电路出现</a:t>
            </a:r>
            <a:endParaRPr lang="en-US" altLang="zh-CN" sz="2000">
              <a:solidFill>
                <a:srgbClr val="191B1F"/>
              </a:solidFill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pPr algn="l"/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1971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年：全球第一个微处理器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4004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由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Intel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公司推出，采用的是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MOS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工艺，这是一个里程碑式的发明。</a:t>
            </a:r>
            <a:br>
              <a:rPr lang="zh-CN" altLang="en-US" sz="2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</a:b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随着集成电路的大规模应用，这时如果电子产品的生产不使用印刷电路板的话，那生产会带来大麻烦。</a:t>
            </a:r>
            <a:br>
              <a:rPr lang="zh-CN" altLang="en-US" sz="2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</a:b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1970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年代，多层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迅速发展，并不断向高精度、高密度、细线小孔、高可靠性、低成本和自动化连续生产方向发展，以适应摩尔定律的步伐。</a:t>
            </a:r>
            <a:br>
              <a:rPr lang="zh-CN" altLang="en-US" sz="2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</a:b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虽然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1970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年代开始多层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就开始迅速发展，但当时的</a:t>
            </a:r>
            <a:r>
              <a:rPr lang="en-US" altLang="zh-CN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000" b="0" i="0">
                <a:solidFill>
                  <a:srgbClr val="191B1F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设计工作还是靠人工完成的。</a:t>
            </a:r>
            <a:br>
              <a:rPr lang="zh-CN" altLang="en-US" sz="2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</a:br>
            <a:br>
              <a:rPr lang="zh-CN" altLang="en-US" b="0" i="0">
                <a:solidFill>
                  <a:srgbClr val="191B1F"/>
                </a:solidFill>
                <a:effectLst/>
                <a:latin typeface="-apple-system"/>
              </a:rPr>
            </a:br>
            <a:endParaRPr lang="zh-CN" altLang="en-US" b="0" i="0">
              <a:solidFill>
                <a:srgbClr val="191B1F"/>
              </a:solidFill>
              <a:effectLst/>
              <a:latin typeface="-apple-system"/>
            </a:endParaRPr>
          </a:p>
          <a:p>
            <a:br>
              <a:rPr lang="zh-CN" altLang="en-US"/>
            </a:b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823FA7F-2742-6044-9E3D-DA65C0E0E496}"/>
              </a:ext>
            </a:extLst>
          </p:cNvPr>
          <p:cNvSpPr txBox="1"/>
          <p:nvPr/>
        </p:nvSpPr>
        <p:spPr>
          <a:xfrm>
            <a:off x="383342" y="200891"/>
            <a:ext cx="9294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5.</a:t>
            </a:r>
            <a:r>
              <a:rPr lang="zh-CN" altLang="en-US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 </a:t>
            </a:r>
            <a:r>
              <a:rPr lang="en-US" altLang="zh-CN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技术的继续发展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DAF27C-335E-C6F8-3102-3258AC959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98" y="1322905"/>
            <a:ext cx="4107806" cy="2106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17292B-2653-5BED-8CDA-3F4541C76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13" y="3477491"/>
            <a:ext cx="4108693" cy="261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9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51PPT模板网，www.51pptmoban.com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1PPTmoban.com 常用字体">
      <a:majorFont>
        <a:latin typeface="HarmonyOS Sans SC Light"/>
        <a:ea typeface="阿里巴巴普惠体 2.0 55 Regular"/>
        <a:cs typeface=""/>
      </a:majorFont>
      <a:minorFont>
        <a:latin typeface="HarmonyOS Sans SC Light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1781</Words>
  <Application>Microsoft Office PowerPoint</Application>
  <PresentationFormat>宽屏</PresentationFormat>
  <Paragraphs>61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-apple-system</vt:lpstr>
      <vt:lpstr>HarmonyOS Sans SC Light</vt:lpstr>
      <vt:lpstr>等线</vt:lpstr>
      <vt:lpstr>三极芯片体 超粗</vt:lpstr>
      <vt:lpstr>幼圆</vt:lpstr>
      <vt:lpstr>Arial</vt:lpstr>
      <vt:lpstr>51PPT模板网，www.51pptmoban.com​​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51PPT模板网</Manager>
  <Company>www.51pptmoban.com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弥散质感简约风商务工作汇报ppt模板</dc:title>
  <dc:creator>©51PPT模板网</dc:creator>
  <cp:keywords>www.51pptmoban.com</cp:keywords>
  <dc:description>51PPT模板网，幻灯片演示模板及素材免费下载！_x000d_
51PPT模板网 唯一访问网址：www.51pptmoban.com</dc:description>
  <cp:lastModifiedBy>yc x</cp:lastModifiedBy>
  <cp:revision>140</cp:revision>
  <dcterms:created xsi:type="dcterms:W3CDTF">2023-06-30T01:28:13Z</dcterms:created>
  <dcterms:modified xsi:type="dcterms:W3CDTF">2024-01-21T16:56:58Z</dcterms:modified>
  <cp:contentStatus>弥散质感简约风商务工作汇报ppt模板，www.51pptmoban.com</cp:contentStatus>
  <cp:version>51pptmoban.com（V51-112105版）</cp:version>
</cp:coreProperties>
</file>